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6858000" cx="12192000"/>
  <p:notesSz cx="6858000" cy="9144000"/>
  <p:embeddedFontLst>
    <p:embeddedFont>
      <p:font typeface="Nunito SemiBold"/>
      <p:regular r:id="rId17"/>
      <p:bold r:id="rId18"/>
      <p:italic r:id="rId19"/>
      <p:boldItalic r:id="rId20"/>
    </p:embeddedFont>
    <p:embeddedFont>
      <p:font typeface="Nuni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Linda Agola"/>
  <p:cmAuthor clrIdx="1" id="1" initials="" lastIdx="1" name="Henry Kime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D6C89C8-9F25-4099-8B32-17E616C7C7B0}">
  <a:tblStyle styleId="{3D6C89C8-9F25-4099-8B32-17E616C7C7B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SemiBold-boldItalic.fntdata"/><Relationship Id="rId11" Type="http://schemas.openxmlformats.org/officeDocument/2006/relationships/slide" Target="slides/slide5.xml"/><Relationship Id="rId22" Type="http://schemas.openxmlformats.org/officeDocument/2006/relationships/font" Target="fonts/Nunito-bold.fntdata"/><Relationship Id="rId10" Type="http://schemas.openxmlformats.org/officeDocument/2006/relationships/slide" Target="slides/slide4.xml"/><Relationship Id="rId21" Type="http://schemas.openxmlformats.org/officeDocument/2006/relationships/font" Target="fonts/Nunito-regular.fntdata"/><Relationship Id="rId13" Type="http://schemas.openxmlformats.org/officeDocument/2006/relationships/slide" Target="slides/slide7.xml"/><Relationship Id="rId24" Type="http://schemas.openxmlformats.org/officeDocument/2006/relationships/font" Target="fonts/Nunito-boldItalic.fntdata"/><Relationship Id="rId12" Type="http://schemas.openxmlformats.org/officeDocument/2006/relationships/slide" Target="slides/slide6.xml"/><Relationship Id="rId23"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NunitoSemiBold-regular.fntdata"/><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NunitoSemiBold-italic.fntdata"/><Relationship Id="rId6" Type="http://schemas.openxmlformats.org/officeDocument/2006/relationships/notesMaster" Target="notesMasters/notesMaster1.xml"/><Relationship Id="rId18" Type="http://schemas.openxmlformats.org/officeDocument/2006/relationships/font" Target="fonts/NunitoSemiBold-bold.fntdata"/><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19-11-11T08:08:07.875">
    <p:pos x="322" y="539"/>
    <p:text>+h.kimeu@kokonetworks.com Why hasn't the effect on the tank level sensor been mentioned?
_Reassigned to Henry Kimeu_</p:text>
  </p:cm>
  <p:cm authorId="1" idx="1" dt="2019-11-11T08:08:07.875">
    <p:pos x="322" y="539"/>
    <p:text>initially that had been observed because we were tapping 12V from the TS but we changed and tapped from the DV and that has not been observed again. The only issue we noted was an increase in dispense time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6ae2327a93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ae2327a93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6" name="Google Shape;246;g6ae2327a93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61d1039ee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1d1039ee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7" name="Google Shape;177;g61d1039ee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63384d7158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3384d7158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 name="Google Shape;185;g63384d7158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6ae2327a93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ae2327a93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3" name="Google Shape;193;g6ae2327a93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6ae2327a93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ae2327a93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1" name="Google Shape;201;g6ae2327a93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6ae2327a93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ae2327a93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2" name="Google Shape;212;g6ae2327a93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6ae2327a93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ae2327a93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 name="Google Shape;223;g6ae2327a93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6ae2327a93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ae2327a93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5" name="Google Shape;235;g6ae2327a93_0_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803000" y="2566575"/>
            <a:ext cx="4952700" cy="981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KP Shifting Dispense Accuracy Test Report</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lnSpc>
                <a:spcPct val="120000"/>
              </a:lnSpc>
              <a:spcBef>
                <a:spcPts val="1000"/>
              </a:spcBef>
              <a:spcAft>
                <a:spcPts val="0"/>
              </a:spcAft>
              <a:buNone/>
            </a:pPr>
            <a:r>
              <a:rPr lang="en-US" sz="3000">
                <a:latin typeface="Nunito"/>
                <a:ea typeface="Nunito"/>
                <a:cs typeface="Nunito"/>
                <a:sym typeface="Nunito"/>
              </a:rPr>
              <a:t>Investigation - Problem Replication</a:t>
            </a:r>
            <a:endParaRPr sz="3000"/>
          </a:p>
        </p:txBody>
      </p:sp>
      <p:sp>
        <p:nvSpPr>
          <p:cNvPr id="249" name="Google Shape;249;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50" name="Google Shape;250;p28"/>
          <p:cNvSpPr txBox="1"/>
          <p:nvPr/>
        </p:nvSpPr>
        <p:spPr>
          <a:xfrm>
            <a:off x="2097400" y="811975"/>
            <a:ext cx="4998900" cy="6276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lang="en-US" sz="2800">
                <a:solidFill>
                  <a:schemeClr val="dk1"/>
                </a:solidFill>
                <a:latin typeface="Nunito"/>
                <a:ea typeface="Nunito"/>
                <a:cs typeface="Nunito"/>
                <a:sym typeface="Nunito"/>
              </a:rPr>
              <a:t>Test performance of field KPs.</a:t>
            </a:r>
            <a:endParaRPr sz="2800">
              <a:solidFill>
                <a:schemeClr val="dk1"/>
              </a:solidFill>
              <a:latin typeface="Nunito"/>
              <a:ea typeface="Nunito"/>
              <a:cs typeface="Nunito"/>
              <a:sym typeface="Nunito"/>
            </a:endParaRPr>
          </a:p>
        </p:txBody>
      </p:sp>
      <p:sp>
        <p:nvSpPr>
          <p:cNvPr id="251" name="Google Shape;251;p28"/>
          <p:cNvSpPr txBox="1"/>
          <p:nvPr/>
        </p:nvSpPr>
        <p:spPr>
          <a:xfrm>
            <a:off x="192525" y="2337925"/>
            <a:ext cx="6096900" cy="3590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lang="en-US" sz="2400">
                <a:solidFill>
                  <a:schemeClr val="dk1"/>
                </a:solidFill>
                <a:latin typeface="Nunito"/>
                <a:ea typeface="Nunito"/>
                <a:cs typeface="Nunito"/>
                <a:sym typeface="Nunito"/>
              </a:rPr>
              <a:t>Field KPs dispense accuracy measured with the ES sensor connected/disconnected</a:t>
            </a:r>
            <a:endParaRPr b="1" sz="2800">
              <a:solidFill>
                <a:schemeClr val="dk1"/>
              </a:solidFill>
              <a:latin typeface="Nunito"/>
              <a:ea typeface="Nunito"/>
              <a:cs typeface="Nunito"/>
              <a:sym typeface="Nunito"/>
            </a:endParaRPr>
          </a:p>
          <a:p>
            <a:pPr indent="0" lvl="0" marL="0" rtl="0" algn="l">
              <a:lnSpc>
                <a:spcPct val="120000"/>
              </a:lnSpc>
              <a:spcBef>
                <a:spcPts val="1000"/>
              </a:spcBef>
              <a:spcAft>
                <a:spcPts val="0"/>
              </a:spcAft>
              <a:buNone/>
            </a:pPr>
            <a:r>
              <a:rPr b="1" lang="en-US" sz="2800">
                <a:solidFill>
                  <a:schemeClr val="dk1"/>
                </a:solidFill>
                <a:latin typeface="Nunito"/>
                <a:ea typeface="Nunito"/>
                <a:cs typeface="Nunito"/>
                <a:sym typeface="Nunito"/>
              </a:rPr>
              <a:t>Observed trend ( 7 KPs)</a:t>
            </a:r>
            <a:endParaRPr b="1" sz="2800">
              <a:solidFill>
                <a:schemeClr val="dk1"/>
              </a:solidFill>
              <a:latin typeface="Nunito"/>
              <a:ea typeface="Nunito"/>
              <a:cs typeface="Nunito"/>
              <a:sym typeface="Nunito"/>
            </a:endParaRPr>
          </a:p>
          <a:p>
            <a:pPr indent="-381000" lvl="0" marL="457200" rtl="0" algn="l">
              <a:lnSpc>
                <a:spcPct val="120000"/>
              </a:lnSpc>
              <a:spcBef>
                <a:spcPts val="1000"/>
              </a:spcBef>
              <a:spcAft>
                <a:spcPts val="0"/>
              </a:spcAft>
              <a:buClr>
                <a:schemeClr val="dk1"/>
              </a:buClr>
              <a:buSzPts val="2400"/>
              <a:buFont typeface="Nunito"/>
              <a:buChar char="●"/>
            </a:pPr>
            <a:r>
              <a:rPr lang="en-US" sz="2400">
                <a:solidFill>
                  <a:schemeClr val="dk1"/>
                </a:solidFill>
                <a:latin typeface="Nunito"/>
                <a:ea typeface="Nunito"/>
                <a:cs typeface="Nunito"/>
                <a:sym typeface="Nunito"/>
              </a:rPr>
              <a:t>Connection and disconnection of ES has negligible effect to dispense accuracy.</a:t>
            </a:r>
            <a:endParaRPr sz="2400">
              <a:solidFill>
                <a:schemeClr val="dk1"/>
              </a:solidFill>
              <a:latin typeface="Nunito"/>
              <a:ea typeface="Nunito"/>
              <a:cs typeface="Nunito"/>
              <a:sym typeface="Nunito"/>
            </a:endParaRPr>
          </a:p>
          <a:p>
            <a:pPr indent="-381000" lvl="0" marL="457200" rtl="0" algn="l">
              <a:lnSpc>
                <a:spcPct val="120000"/>
              </a:lnSpc>
              <a:spcBef>
                <a:spcPts val="0"/>
              </a:spcBef>
              <a:spcAft>
                <a:spcPts val="0"/>
              </a:spcAft>
              <a:buClr>
                <a:schemeClr val="dk1"/>
              </a:buClr>
              <a:buSzPts val="2400"/>
              <a:buFont typeface="Nunito"/>
              <a:buChar char="●"/>
            </a:pPr>
            <a:r>
              <a:rPr lang="en-US" sz="2400">
                <a:solidFill>
                  <a:schemeClr val="dk1"/>
                </a:solidFill>
                <a:latin typeface="Nunito"/>
                <a:ea typeface="Nunito"/>
                <a:cs typeface="Nunito"/>
                <a:sym typeface="Nunito"/>
              </a:rPr>
              <a:t>None of the visited KPs has dispensed more than 600L.</a:t>
            </a:r>
            <a:endParaRPr sz="2400">
              <a:solidFill>
                <a:schemeClr val="dk1"/>
              </a:solidFill>
              <a:latin typeface="Nunito"/>
              <a:ea typeface="Nunito"/>
              <a:cs typeface="Nunito"/>
              <a:sym typeface="Nunito"/>
            </a:endParaRPr>
          </a:p>
        </p:txBody>
      </p:sp>
      <p:graphicFrame>
        <p:nvGraphicFramePr>
          <p:cNvPr id="252" name="Google Shape;252;p28"/>
          <p:cNvGraphicFramePr/>
          <p:nvPr/>
        </p:nvGraphicFramePr>
        <p:xfrm>
          <a:off x="6377775" y="1540275"/>
          <a:ext cx="3000000" cy="3000000"/>
        </p:xfrm>
        <a:graphic>
          <a:graphicData uri="http://schemas.openxmlformats.org/drawingml/2006/table">
            <a:tbl>
              <a:tblPr>
                <a:noFill/>
                <a:tableStyleId>{3D6C89C8-9F25-4099-8B32-17E616C7C7B0}</a:tableStyleId>
              </a:tblPr>
              <a:tblGrid>
                <a:gridCol w="828550"/>
                <a:gridCol w="665300"/>
                <a:gridCol w="1181725"/>
                <a:gridCol w="1172975"/>
                <a:gridCol w="1437825"/>
              </a:tblGrid>
              <a:tr h="342900">
                <a:tc>
                  <a:txBody>
                    <a:bodyPr/>
                    <a:lstStyle/>
                    <a:p>
                      <a:pPr indent="0" lvl="0" marL="0" rtl="0" algn="l">
                        <a:spcBef>
                          <a:spcPts val="0"/>
                        </a:spcBef>
                        <a:spcAft>
                          <a:spcPts val="0"/>
                        </a:spcAft>
                        <a:buNone/>
                      </a:pPr>
                      <a:r>
                        <a:t/>
                      </a:r>
                      <a:endParaRPr/>
                    </a:p>
                  </a:txBody>
                  <a:tcPr marT="19050" marB="19050" marR="28575" marL="28575" anchor="b"/>
                </a:tc>
                <a:tc>
                  <a:txBody>
                    <a:bodyPr/>
                    <a:lstStyle/>
                    <a:p>
                      <a:pPr indent="0" lvl="0" marL="0" rtl="0" algn="l">
                        <a:spcBef>
                          <a:spcPts val="0"/>
                        </a:spcBef>
                        <a:spcAft>
                          <a:spcPts val="0"/>
                        </a:spcAft>
                        <a:buNone/>
                      </a:pPr>
                      <a:r>
                        <a:t/>
                      </a:r>
                      <a:endParaRPr/>
                    </a:p>
                  </a:txBody>
                  <a:tcPr marT="19050" marB="19050" marR="28575" marL="28575" anchor="b"/>
                </a:tc>
                <a:tc>
                  <a:txBody>
                    <a:bodyPr/>
                    <a:lstStyle/>
                    <a:p>
                      <a:pPr indent="0" lvl="0" marL="0" rtl="0" algn="l">
                        <a:spcBef>
                          <a:spcPts val="0"/>
                        </a:spcBef>
                        <a:spcAft>
                          <a:spcPts val="0"/>
                        </a:spcAft>
                        <a:buNone/>
                      </a:pPr>
                      <a:r>
                        <a:t/>
                      </a:r>
                      <a:endParaRPr/>
                    </a:p>
                  </a:txBody>
                  <a:tcPr marT="19050" marB="19050" marR="28575" marL="28575" anchor="b">
                    <a:lnR cap="flat" cmpd="sng" w="9525">
                      <a:solidFill>
                        <a:srgbClr val="999999"/>
                      </a:solidFill>
                      <a:prstDash val="solid"/>
                      <a:round/>
                      <a:headEnd len="sm" w="sm" type="none"/>
                      <a:tailEnd len="sm" w="sm" type="none"/>
                    </a:lnR>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Sensor Connected</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Sensor Disconnected</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33375">
                <a:tc>
                  <a:txBody>
                    <a:bodyPr/>
                    <a:lstStyle/>
                    <a:p>
                      <a:pPr indent="0" lvl="0" marL="0" rtl="0" algn="l">
                        <a:spcBef>
                          <a:spcPts val="0"/>
                        </a:spcBef>
                        <a:spcAft>
                          <a:spcPts val="0"/>
                        </a:spcAft>
                        <a:buNone/>
                      </a:pPr>
                      <a:r>
                        <a:t/>
                      </a:r>
                      <a:endParaRPr/>
                    </a:p>
                  </a:txBody>
                  <a:tcPr marT="19050" marB="19050" marR="28575" marL="28575" anchor="b">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R cap="flat" cmpd="sng" w="9525">
                      <a:solidFill>
                        <a:srgbClr val="999999"/>
                      </a:solidFill>
                      <a:prstDash val="solid"/>
                      <a:round/>
                      <a:headEnd len="sm" w="sm" type="none"/>
                      <a:tailEnd len="sm" w="sm" type="none"/>
                    </a:lnR>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Vol Dispensed(ml)</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US" sz="1000"/>
                        <a:t>Error (%)</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US" sz="1000"/>
                        <a:t>Error (%)</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9DAF8"/>
                    </a:solidFill>
                  </a:tcPr>
                </a:tc>
              </a:tr>
              <a:tr h="247650">
                <a:tc rowSpan="3">
                  <a:txBody>
                    <a:bodyPr/>
                    <a:lstStyle/>
                    <a:p>
                      <a:pPr indent="0" lvl="0" marL="0" rtl="0" algn="l">
                        <a:lnSpc>
                          <a:spcPct val="115000"/>
                        </a:lnSpc>
                        <a:spcBef>
                          <a:spcPts val="0"/>
                        </a:spcBef>
                        <a:spcAft>
                          <a:spcPts val="0"/>
                        </a:spcAft>
                        <a:buNone/>
                      </a:pPr>
                      <a:r>
                        <a:rPr lang="en-US" sz="1000"/>
                        <a:t>KP - 0821</a:t>
                      </a:r>
                      <a:endParaRPr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rowSpan="3">
                  <a:txBody>
                    <a:bodyPr/>
                    <a:lstStyle/>
                    <a:p>
                      <a:pPr indent="0" lvl="0" marL="0" rtl="0" algn="ctr">
                        <a:lnSpc>
                          <a:spcPct val="115000"/>
                        </a:lnSpc>
                        <a:spcBef>
                          <a:spcPts val="0"/>
                        </a:spcBef>
                        <a:spcAft>
                          <a:spcPts val="0"/>
                        </a:spcAft>
                        <a:buNone/>
                      </a:pPr>
                      <a:r>
                        <a:rPr lang="en-US" sz="1000"/>
                        <a:t>TL&gt;200L</a:t>
                      </a:r>
                      <a:endParaRPr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300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0.40%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0.37%</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00025">
                <a:tc vMerge="1"/>
                <a:tc vMerge="1"/>
                <a:tc>
                  <a:txBody>
                    <a:bodyPr/>
                    <a:lstStyle/>
                    <a:p>
                      <a:pPr indent="0" lvl="0" marL="0" rtl="0" algn="ctr">
                        <a:lnSpc>
                          <a:spcPct val="115000"/>
                        </a:lnSpc>
                        <a:spcBef>
                          <a:spcPts val="0"/>
                        </a:spcBef>
                        <a:spcAft>
                          <a:spcPts val="0"/>
                        </a:spcAft>
                        <a:buNone/>
                      </a:pPr>
                      <a:r>
                        <a:rPr lang="en-US" sz="1000"/>
                        <a:t>1000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0.15%</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0.06%</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00025">
                <a:tc vMerge="1"/>
                <a:tc vMerge="1"/>
                <a:tc>
                  <a:txBody>
                    <a:bodyPr/>
                    <a:lstStyle/>
                    <a:p>
                      <a:pPr indent="0" lvl="0" marL="0" rtl="0" algn="ctr">
                        <a:lnSpc>
                          <a:spcPct val="115000"/>
                        </a:lnSpc>
                        <a:spcBef>
                          <a:spcPts val="0"/>
                        </a:spcBef>
                        <a:spcAft>
                          <a:spcPts val="0"/>
                        </a:spcAft>
                        <a:buNone/>
                      </a:pPr>
                      <a:r>
                        <a:rPr lang="en-US" sz="1000"/>
                        <a:t>2000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1.00%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0.07%</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00025">
                <a:tc>
                  <a:txBody>
                    <a:bodyPr/>
                    <a:lstStyle/>
                    <a:p>
                      <a:pPr indent="0" lvl="0" marL="0" rtl="0" algn="l">
                        <a:spcBef>
                          <a:spcPts val="0"/>
                        </a:spcBef>
                        <a:spcAft>
                          <a:spcPts val="0"/>
                        </a:spcAft>
                        <a:buNone/>
                      </a:pPr>
                      <a:r>
                        <a:t/>
                      </a:r>
                      <a:endParaRPr/>
                    </a:p>
                  </a:txBody>
                  <a:tcPr marT="19050" marB="19050" marR="28575" marL="28575" anchor="b">
                    <a:lnT cap="flat" cmpd="sng" w="9525">
                      <a:solidFill>
                        <a:srgbClr val="999999"/>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19050" marB="19050" marR="28575" marL="28575" anchor="b">
                    <a:lnT cap="flat" cmpd="sng" w="9525">
                      <a:solidFill>
                        <a:srgbClr val="999999"/>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19050" marB="19050" marR="28575" marL="28575" anchor="b">
                    <a:lnT cap="flat" cmpd="sng" w="9525">
                      <a:solidFill>
                        <a:srgbClr val="999999"/>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19050" marB="19050" marR="28575" marL="28575" anchor="b">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33375">
                <a:tc>
                  <a:txBody>
                    <a:bodyPr/>
                    <a:lstStyle/>
                    <a:p>
                      <a:pPr indent="0" lvl="0" marL="0" rtl="0" algn="l">
                        <a:spcBef>
                          <a:spcPts val="0"/>
                        </a:spcBef>
                        <a:spcAft>
                          <a:spcPts val="0"/>
                        </a:spcAft>
                        <a:buNone/>
                      </a:pPr>
                      <a:r>
                        <a:t/>
                      </a:r>
                      <a:endParaRPr/>
                    </a:p>
                  </a:txBody>
                  <a:tcPr marT="19050" marB="19050" marR="28575" marL="28575" anchor="b"/>
                </a:tc>
                <a:tc>
                  <a:txBody>
                    <a:bodyPr/>
                    <a:lstStyle/>
                    <a:p>
                      <a:pPr indent="0" lvl="0" marL="0" rtl="0" algn="l">
                        <a:spcBef>
                          <a:spcPts val="0"/>
                        </a:spcBef>
                        <a:spcAft>
                          <a:spcPts val="0"/>
                        </a:spcAft>
                        <a:buNone/>
                      </a:pPr>
                      <a:r>
                        <a:t/>
                      </a:r>
                      <a:endParaRPr/>
                    </a:p>
                  </a:txBody>
                  <a:tcPr marT="19050" marB="19050" marR="28575" marL="28575" anchor="b"/>
                </a:tc>
                <a:tc>
                  <a:txBody>
                    <a:bodyPr/>
                    <a:lstStyle/>
                    <a:p>
                      <a:pPr indent="0" lvl="0" marL="0" rtl="0" algn="l">
                        <a:spcBef>
                          <a:spcPts val="0"/>
                        </a:spcBef>
                        <a:spcAft>
                          <a:spcPts val="0"/>
                        </a:spcAft>
                        <a:buNone/>
                      </a:pPr>
                      <a:r>
                        <a:t/>
                      </a:r>
                      <a:endParaRPr/>
                    </a:p>
                  </a:txBody>
                  <a:tcPr marT="19050" marB="19050" marR="28575" marL="28575" anchor="b">
                    <a:lnR cap="flat" cmpd="sng" w="9525">
                      <a:solidFill>
                        <a:srgbClr val="999999"/>
                      </a:solidFill>
                      <a:prstDash val="solid"/>
                      <a:round/>
                      <a:headEnd len="sm" w="sm" type="none"/>
                      <a:tailEnd len="sm" w="sm" type="none"/>
                    </a:lnR>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Sensor Connected</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Sensor Disconnected</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33375">
                <a:tc>
                  <a:txBody>
                    <a:bodyPr/>
                    <a:lstStyle/>
                    <a:p>
                      <a:pPr indent="0" lvl="0" marL="0" rtl="0" algn="l">
                        <a:spcBef>
                          <a:spcPts val="0"/>
                        </a:spcBef>
                        <a:spcAft>
                          <a:spcPts val="0"/>
                        </a:spcAft>
                        <a:buNone/>
                      </a:pPr>
                      <a:r>
                        <a:t/>
                      </a:r>
                      <a:endParaRPr/>
                    </a:p>
                  </a:txBody>
                  <a:tcPr marT="19050" marB="19050" marR="28575" marL="28575" anchor="b">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R cap="flat" cmpd="sng" w="9525">
                      <a:solidFill>
                        <a:srgbClr val="999999"/>
                      </a:solidFill>
                      <a:prstDash val="solid"/>
                      <a:round/>
                      <a:headEnd len="sm" w="sm" type="none"/>
                      <a:tailEnd len="sm" w="sm" type="none"/>
                    </a:lnR>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Vol Dispensed(ml)</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US" sz="1000"/>
                        <a:t>Error (%)</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US" sz="1000"/>
                        <a:t>Error (%)</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9DAF8"/>
                    </a:solidFill>
                  </a:tcPr>
                </a:tc>
              </a:tr>
              <a:tr h="247650">
                <a:tc rowSpan="2">
                  <a:txBody>
                    <a:bodyPr/>
                    <a:lstStyle/>
                    <a:p>
                      <a:pPr indent="0" lvl="0" marL="0" rtl="0" algn="l">
                        <a:lnSpc>
                          <a:spcPct val="115000"/>
                        </a:lnSpc>
                        <a:spcBef>
                          <a:spcPts val="0"/>
                        </a:spcBef>
                        <a:spcAft>
                          <a:spcPts val="0"/>
                        </a:spcAft>
                        <a:buNone/>
                      </a:pPr>
                      <a:r>
                        <a:rPr lang="en-US" sz="1000"/>
                        <a:t>KP - 0438</a:t>
                      </a:r>
                      <a:endParaRPr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434343"/>
                      </a:solidFill>
                      <a:prstDash val="solid"/>
                      <a:round/>
                      <a:headEnd len="sm" w="sm" type="none"/>
                      <a:tailEnd len="sm" w="sm" type="none"/>
                    </a:lnB>
                  </a:tcPr>
                </a:tc>
                <a:tc rowSpan="2">
                  <a:txBody>
                    <a:bodyPr/>
                    <a:lstStyle/>
                    <a:p>
                      <a:pPr indent="0" lvl="0" marL="0" rtl="0" algn="ctr">
                        <a:lnSpc>
                          <a:spcPct val="115000"/>
                        </a:lnSpc>
                        <a:spcBef>
                          <a:spcPts val="0"/>
                        </a:spcBef>
                        <a:spcAft>
                          <a:spcPts val="0"/>
                        </a:spcAft>
                        <a:buNone/>
                      </a:pPr>
                      <a:r>
                        <a:rPr lang="en-US" sz="1000"/>
                        <a:t>TL=191</a:t>
                      </a:r>
                      <a:endParaRPr sz="1000"/>
                    </a:p>
                  </a:txBody>
                  <a:tcPr marT="19050" marB="19050" marR="28575" marL="2857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300</a:t>
                      </a:r>
                      <a:endParaRPr sz="1000"/>
                    </a:p>
                  </a:txBody>
                  <a:tcPr marT="19050" marB="19050" marR="28575" marL="28575" anchor="b">
                    <a:lnL cap="flat" cmpd="sng" w="9525">
                      <a:solidFill>
                        <a:srgbClr val="434343"/>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-0.67%</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0.33%</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00025">
                <a:tc vMerge="1"/>
                <a:tc vMerge="1"/>
                <a:tc>
                  <a:txBody>
                    <a:bodyPr/>
                    <a:lstStyle/>
                    <a:p>
                      <a:pPr indent="0" lvl="0" marL="0" rtl="0" algn="ctr">
                        <a:lnSpc>
                          <a:spcPct val="115000"/>
                        </a:lnSpc>
                        <a:spcBef>
                          <a:spcPts val="0"/>
                        </a:spcBef>
                        <a:spcAft>
                          <a:spcPts val="0"/>
                        </a:spcAft>
                        <a:buNone/>
                      </a:pPr>
                      <a:r>
                        <a:rPr lang="en-US" sz="1000"/>
                        <a:t>1000</a:t>
                      </a:r>
                      <a:endParaRPr sz="1000"/>
                    </a:p>
                  </a:txBody>
                  <a:tcPr marT="19050" marB="19050" marR="28575" marL="28575" anchor="b">
                    <a:lnL cap="flat" cmpd="sng" w="9525">
                      <a:solidFill>
                        <a:srgbClr val="434343"/>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0.08%</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0.10%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434343"/>
                      </a:solidFill>
                      <a:prstDash val="solid"/>
                      <a:round/>
                      <a:headEnd len="sm" w="sm" type="none"/>
                      <a:tailEnd len="sm" w="sm" type="none"/>
                    </a:lnB>
                  </a:tcPr>
                </a:tc>
              </a:tr>
              <a:tr h="200025">
                <a:tc>
                  <a:txBody>
                    <a:bodyPr/>
                    <a:lstStyle/>
                    <a:p>
                      <a:pPr indent="0" lvl="0" marL="0" rtl="0" algn="l">
                        <a:spcBef>
                          <a:spcPts val="0"/>
                        </a:spcBef>
                        <a:spcAft>
                          <a:spcPts val="0"/>
                        </a:spcAft>
                        <a:buNone/>
                      </a:pPr>
                      <a:r>
                        <a:t/>
                      </a:r>
                      <a:endParaRPr/>
                    </a:p>
                  </a:txBody>
                  <a:tcPr marT="19050" marB="19050" marR="28575" marL="28575" anchor="b">
                    <a:lnT cap="flat" cmpd="sng" w="9525">
                      <a:solidFill>
                        <a:srgbClr val="434343"/>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19050" marB="19050" marR="28575" marL="28575" anchor="b">
                    <a:lnT cap="flat" cmpd="sng" w="9525">
                      <a:solidFill>
                        <a:srgbClr val="434343"/>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19050" marB="19050" marR="28575" marL="28575" anchor="b">
                    <a:lnT cap="flat" cmpd="sng" w="9525">
                      <a:solidFill>
                        <a:srgbClr val="434343"/>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19050" marB="19050" marR="28575" marL="28575" anchor="b">
                    <a:lnT cap="flat" cmpd="sng" w="9525">
                      <a:solidFill>
                        <a:srgbClr val="434343"/>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T cap="flat" cmpd="sng" w="9525">
                      <a:solidFill>
                        <a:srgbClr val="434343"/>
                      </a:solidFill>
                      <a:prstDash val="solid"/>
                      <a:round/>
                      <a:headEnd len="sm" w="sm" type="none"/>
                      <a:tailEnd len="sm" w="sm" type="none"/>
                    </a:lnT>
                    <a:lnB cap="flat" cmpd="sng" w="9525">
                      <a:solidFill>
                        <a:srgbClr val="999999"/>
                      </a:solidFill>
                      <a:prstDash val="solid"/>
                      <a:round/>
                      <a:headEnd len="sm" w="sm" type="none"/>
                      <a:tailEnd len="sm" w="sm" type="none"/>
                    </a:lnB>
                  </a:tcPr>
                </a:tc>
              </a:tr>
              <a:tr h="333375">
                <a:tc>
                  <a:txBody>
                    <a:bodyPr/>
                    <a:lstStyle/>
                    <a:p>
                      <a:pPr indent="0" lvl="0" marL="0" rtl="0" algn="l">
                        <a:spcBef>
                          <a:spcPts val="0"/>
                        </a:spcBef>
                        <a:spcAft>
                          <a:spcPts val="0"/>
                        </a:spcAft>
                        <a:buNone/>
                      </a:pPr>
                      <a:r>
                        <a:t/>
                      </a:r>
                      <a:endParaRPr/>
                    </a:p>
                  </a:txBody>
                  <a:tcPr marT="19050" marB="19050" marR="28575" marL="28575" anchor="b"/>
                </a:tc>
                <a:tc>
                  <a:txBody>
                    <a:bodyPr/>
                    <a:lstStyle/>
                    <a:p>
                      <a:pPr indent="0" lvl="0" marL="0" rtl="0" algn="l">
                        <a:spcBef>
                          <a:spcPts val="0"/>
                        </a:spcBef>
                        <a:spcAft>
                          <a:spcPts val="0"/>
                        </a:spcAft>
                        <a:buNone/>
                      </a:pPr>
                      <a:r>
                        <a:t/>
                      </a:r>
                      <a:endParaRPr/>
                    </a:p>
                  </a:txBody>
                  <a:tcPr marT="19050" marB="19050" marR="28575" marL="28575" anchor="b"/>
                </a:tc>
                <a:tc>
                  <a:txBody>
                    <a:bodyPr/>
                    <a:lstStyle/>
                    <a:p>
                      <a:pPr indent="0" lvl="0" marL="0" rtl="0" algn="l">
                        <a:spcBef>
                          <a:spcPts val="0"/>
                        </a:spcBef>
                        <a:spcAft>
                          <a:spcPts val="0"/>
                        </a:spcAft>
                        <a:buNone/>
                      </a:pPr>
                      <a:r>
                        <a:t/>
                      </a:r>
                      <a:endParaRPr/>
                    </a:p>
                  </a:txBody>
                  <a:tcPr marT="19050" marB="19050" marR="28575" marL="28575" anchor="b">
                    <a:lnR cap="flat" cmpd="sng" w="9525">
                      <a:solidFill>
                        <a:srgbClr val="999999"/>
                      </a:solidFill>
                      <a:prstDash val="solid"/>
                      <a:round/>
                      <a:headEnd len="sm" w="sm" type="none"/>
                      <a:tailEnd len="sm" w="sm" type="none"/>
                    </a:lnR>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Sensor Connected</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Sensor Disconnected</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33375">
                <a:tc>
                  <a:txBody>
                    <a:bodyPr/>
                    <a:lstStyle/>
                    <a:p>
                      <a:pPr indent="0" lvl="0" marL="0" rtl="0" algn="l">
                        <a:spcBef>
                          <a:spcPts val="0"/>
                        </a:spcBef>
                        <a:spcAft>
                          <a:spcPts val="0"/>
                        </a:spcAft>
                        <a:buNone/>
                      </a:pPr>
                      <a:r>
                        <a:t/>
                      </a:r>
                      <a:endParaRPr/>
                    </a:p>
                  </a:txBody>
                  <a:tcPr marT="19050" marB="19050" marR="28575" marL="28575" anchor="b">
                    <a:lnB cap="flat" cmpd="sng" w="9525">
                      <a:solidFill>
                        <a:srgbClr val="999999"/>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R cap="flat" cmpd="sng" w="9525">
                      <a:solidFill>
                        <a:srgbClr val="999999"/>
                      </a:solidFill>
                      <a:prstDash val="solid"/>
                      <a:round/>
                      <a:headEnd len="sm" w="sm" type="none"/>
                      <a:tailEnd len="sm" w="sm" type="none"/>
                    </a:lnR>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Vol Dispensed(ml)</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US" sz="1000"/>
                        <a:t>Error (%)</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US" sz="1000"/>
                        <a:t>Error (%)</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C9DAF8"/>
                    </a:solidFill>
                  </a:tcPr>
                </a:tc>
              </a:tr>
              <a:tr h="333375">
                <a:tc>
                  <a:txBody>
                    <a:bodyPr/>
                    <a:lstStyle/>
                    <a:p>
                      <a:pPr indent="0" lvl="0" marL="0" rtl="0" algn="l">
                        <a:lnSpc>
                          <a:spcPct val="115000"/>
                        </a:lnSpc>
                        <a:spcBef>
                          <a:spcPts val="0"/>
                        </a:spcBef>
                        <a:spcAft>
                          <a:spcPts val="0"/>
                        </a:spcAft>
                        <a:buNone/>
                      </a:pPr>
                      <a:r>
                        <a:rPr lang="en-US" sz="1000"/>
                        <a:t>KP - 0030</a:t>
                      </a:r>
                      <a:endParaRPr sz="1000"/>
                    </a:p>
                    <a:p>
                      <a:pPr indent="0" lvl="0" marL="0" rtl="0" algn="l">
                        <a:lnSpc>
                          <a:spcPct val="115000"/>
                        </a:lnSpc>
                        <a:spcBef>
                          <a:spcPts val="0"/>
                        </a:spcBef>
                        <a:spcAft>
                          <a:spcPts val="0"/>
                        </a:spcAft>
                        <a:buNone/>
                      </a:pPr>
                      <a:r>
                        <a:rPr lang="en-US" sz="1000"/>
                        <a:t>(KOKOplex)</a:t>
                      </a:r>
                      <a:endParaRPr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TL=110</a:t>
                      </a:r>
                      <a:endParaRPr sz="1000"/>
                    </a:p>
                  </a:txBody>
                  <a:tcPr marT="19050" marB="19050" marR="28575" marL="2857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2000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0.00%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0.00%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Objective</a:t>
            </a:r>
            <a:r>
              <a:rPr lang="en-US"/>
              <a:t> </a:t>
            </a:r>
            <a:endParaRPr/>
          </a:p>
        </p:txBody>
      </p:sp>
      <p:sp>
        <p:nvSpPr>
          <p:cNvPr id="172" name="Google Shape;172;p20"/>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The purpose of the testing was to investigate the changing dispense accuracy being experienced in the </a:t>
            </a:r>
            <a:r>
              <a:rPr lang="en-US"/>
              <a:t>performance</a:t>
            </a:r>
            <a:r>
              <a:rPr lang="en-US"/>
              <a:t> test KPs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 </a:t>
            </a:r>
            <a:endParaRPr/>
          </a:p>
        </p:txBody>
      </p:sp>
      <p:sp>
        <p:nvSpPr>
          <p:cNvPr id="173" name="Google Shape;173;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Issue Investigation Test Points </a:t>
            </a:r>
            <a:endParaRPr/>
          </a:p>
        </p:txBody>
      </p:sp>
      <p:sp>
        <p:nvSpPr>
          <p:cNvPr id="180" name="Google Shape;180;p21"/>
          <p:cNvSpPr txBox="1"/>
          <p:nvPr>
            <p:ph idx="1" type="subTitle"/>
          </p:nvPr>
        </p:nvSpPr>
        <p:spPr>
          <a:xfrm>
            <a:off x="522600" y="1219400"/>
            <a:ext cx="11210700" cy="34932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Smart valve performance</a:t>
            </a:r>
            <a:endParaRPr/>
          </a:p>
          <a:p>
            <a:pPr indent="-406400" lvl="0" marL="457200" rtl="0" algn="l">
              <a:spcBef>
                <a:spcPts val="0"/>
              </a:spcBef>
              <a:spcAft>
                <a:spcPts val="0"/>
              </a:spcAft>
              <a:buSzPts val="2800"/>
              <a:buChar char="●"/>
            </a:pPr>
            <a:r>
              <a:rPr lang="en-US"/>
              <a:t>Dispense tray components connection integrity</a:t>
            </a:r>
            <a:endParaRPr/>
          </a:p>
          <a:p>
            <a:pPr indent="-406400" lvl="0" marL="457200" rtl="0" algn="l">
              <a:spcBef>
                <a:spcPts val="0"/>
              </a:spcBef>
              <a:spcAft>
                <a:spcPts val="0"/>
              </a:spcAft>
              <a:buSzPts val="2800"/>
              <a:buChar char="●"/>
            </a:pPr>
            <a:r>
              <a:rPr lang="en-US"/>
              <a:t>Power supply to critical dispense components</a:t>
            </a:r>
            <a:endParaRPr/>
          </a:p>
          <a:p>
            <a:pPr indent="-406400" lvl="0" marL="457200" rtl="0" algn="l">
              <a:spcBef>
                <a:spcPts val="0"/>
              </a:spcBef>
              <a:spcAft>
                <a:spcPts val="0"/>
              </a:spcAft>
              <a:buSzPts val="2800"/>
              <a:buChar char="●"/>
            </a:pPr>
            <a:r>
              <a:rPr lang="en-US"/>
              <a:t>Problem replication on field KPs</a:t>
            </a:r>
            <a:endParaRPr/>
          </a:p>
          <a:p>
            <a:pPr indent="0" lvl="0" marL="0" rtl="0" algn="l">
              <a:spcBef>
                <a:spcPts val="1000"/>
              </a:spcBef>
              <a:spcAft>
                <a:spcPts val="0"/>
              </a:spcAft>
              <a:buNone/>
            </a:pPr>
            <a:r>
              <a:t/>
            </a:r>
            <a:endParaRPr/>
          </a:p>
        </p:txBody>
      </p:sp>
      <p:sp>
        <p:nvSpPr>
          <p:cNvPr id="181" name="Google Shape;181;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lnSpc>
                <a:spcPct val="120000"/>
              </a:lnSpc>
              <a:spcBef>
                <a:spcPts val="1000"/>
              </a:spcBef>
              <a:spcAft>
                <a:spcPts val="0"/>
              </a:spcAft>
              <a:buNone/>
            </a:pPr>
            <a:r>
              <a:rPr lang="en-US" sz="3000">
                <a:latin typeface="Nunito"/>
                <a:ea typeface="Nunito"/>
                <a:cs typeface="Nunito"/>
                <a:sym typeface="Nunito"/>
              </a:rPr>
              <a:t>Investigation - Smart Valve and Dispense Tray</a:t>
            </a:r>
            <a:endParaRPr sz="3000"/>
          </a:p>
        </p:txBody>
      </p:sp>
      <p:sp>
        <p:nvSpPr>
          <p:cNvPr id="188" name="Google Shape;188;p22"/>
          <p:cNvSpPr txBox="1"/>
          <p:nvPr>
            <p:ph idx="1" type="subTitle"/>
          </p:nvPr>
        </p:nvSpPr>
        <p:spPr>
          <a:xfrm>
            <a:off x="458850" y="1190125"/>
            <a:ext cx="11274300" cy="405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a:t>Smart Valve Performance</a:t>
            </a:r>
            <a:endParaRPr b="1"/>
          </a:p>
          <a:p>
            <a:pPr indent="-406400" lvl="0" marL="457200" rtl="0" algn="l">
              <a:spcBef>
                <a:spcPts val="1000"/>
              </a:spcBef>
              <a:spcAft>
                <a:spcPts val="0"/>
              </a:spcAft>
              <a:buSzPts val="2800"/>
              <a:buChar char="●"/>
            </a:pPr>
            <a:r>
              <a:rPr lang="en-US"/>
              <a:t>No fuel flowing into airline during a dispense</a:t>
            </a:r>
            <a:endParaRPr/>
          </a:p>
          <a:p>
            <a:pPr indent="-406400" lvl="0" marL="457200" rtl="0" algn="l">
              <a:spcBef>
                <a:spcPts val="0"/>
              </a:spcBef>
              <a:spcAft>
                <a:spcPts val="0"/>
              </a:spcAft>
              <a:buSzPts val="2800"/>
              <a:buChar char="●"/>
            </a:pPr>
            <a:r>
              <a:rPr lang="en-US"/>
              <a:t>No flooding or past issues were reported</a:t>
            </a:r>
            <a:endParaRPr/>
          </a:p>
          <a:p>
            <a:pPr indent="0" lvl="0" marL="0" rtl="0" algn="l">
              <a:spcBef>
                <a:spcPts val="1000"/>
              </a:spcBef>
              <a:spcAft>
                <a:spcPts val="0"/>
              </a:spcAft>
              <a:buNone/>
            </a:pPr>
            <a:r>
              <a:rPr b="1" lang="en-US"/>
              <a:t>Dispense tray components connection</a:t>
            </a:r>
            <a:endParaRPr b="1"/>
          </a:p>
          <a:p>
            <a:pPr indent="-406400" lvl="0" marL="457200" rtl="0" algn="l">
              <a:spcBef>
                <a:spcPts val="1000"/>
              </a:spcBef>
              <a:spcAft>
                <a:spcPts val="0"/>
              </a:spcAft>
              <a:buSzPts val="2800"/>
              <a:buFont typeface="Nunito"/>
              <a:buChar char="●"/>
            </a:pPr>
            <a:r>
              <a:rPr lang="en-US"/>
              <a:t>All components on the dispense tray were found to be properly crimped and connected to respective PCBs.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b="1"/>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rPr lang="en-US"/>
              <a:t>       </a:t>
            </a:r>
            <a:endParaRPr/>
          </a:p>
        </p:txBody>
      </p:sp>
      <p:sp>
        <p:nvSpPr>
          <p:cNvPr id="189" name="Google Shape;189;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Power</a:t>
            </a:r>
            <a:r>
              <a:rPr lang="en-US"/>
              <a:t> Supply Investigation Test Points </a:t>
            </a:r>
            <a:endParaRPr/>
          </a:p>
        </p:txBody>
      </p:sp>
      <p:sp>
        <p:nvSpPr>
          <p:cNvPr id="196" name="Google Shape;196;p23"/>
          <p:cNvSpPr txBox="1"/>
          <p:nvPr>
            <p:ph idx="1" type="subTitle"/>
          </p:nvPr>
        </p:nvSpPr>
        <p:spPr>
          <a:xfrm>
            <a:off x="490650" y="1431375"/>
            <a:ext cx="11210700" cy="34932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AutoNum type="arabicPeriod"/>
            </a:pPr>
            <a:r>
              <a:rPr lang="en-US"/>
              <a:t>Test effect of ethanol sensor connected/disconnected to dispense accuracy.</a:t>
            </a:r>
            <a:endParaRPr/>
          </a:p>
          <a:p>
            <a:pPr indent="-406400" lvl="0" marL="457200" rtl="0" algn="l">
              <a:spcBef>
                <a:spcPts val="0"/>
              </a:spcBef>
              <a:spcAft>
                <a:spcPts val="0"/>
              </a:spcAft>
              <a:buSzPts val="2800"/>
              <a:buAutoNum type="arabicPeriod"/>
            </a:pPr>
            <a:r>
              <a:rPr lang="en-US"/>
              <a:t>Test effect of powering KP from bench power supply vs mains/UPS</a:t>
            </a:r>
            <a:endParaRPr/>
          </a:p>
          <a:p>
            <a:pPr indent="-406400" lvl="0" marL="457200" rtl="0" algn="l">
              <a:spcBef>
                <a:spcPts val="0"/>
              </a:spcBef>
              <a:spcAft>
                <a:spcPts val="0"/>
              </a:spcAft>
              <a:buSzPts val="2800"/>
              <a:buAutoNum type="arabicPeriod"/>
            </a:pPr>
            <a:r>
              <a:rPr lang="en-US"/>
              <a:t>Test effect of powering flowmeter from Bench Power Supply(BPS)</a:t>
            </a:r>
            <a:endParaRPr/>
          </a:p>
          <a:p>
            <a:pPr indent="-406400" lvl="0" marL="457200" rtl="0" algn="l">
              <a:spcBef>
                <a:spcPts val="0"/>
              </a:spcBef>
              <a:spcAft>
                <a:spcPts val="0"/>
              </a:spcAft>
              <a:buSzPts val="2800"/>
              <a:buAutoNum type="arabicPeriod"/>
            </a:pPr>
            <a:r>
              <a:rPr lang="en-US"/>
              <a:t>Test effect of powering flowmeter from KP 12V DC power supply</a:t>
            </a:r>
            <a:endParaRPr/>
          </a:p>
          <a:p>
            <a:pPr indent="0" lvl="0" marL="0" rtl="0" algn="l">
              <a:spcBef>
                <a:spcPts val="1000"/>
              </a:spcBef>
              <a:spcAft>
                <a:spcPts val="0"/>
              </a:spcAft>
              <a:buNone/>
            </a:pPr>
            <a:r>
              <a:t/>
            </a:r>
            <a:endParaRPr/>
          </a:p>
        </p:txBody>
      </p:sp>
      <p:sp>
        <p:nvSpPr>
          <p:cNvPr id="197" name="Google Shape;197;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lnSpc>
                <a:spcPct val="120000"/>
              </a:lnSpc>
              <a:spcBef>
                <a:spcPts val="1000"/>
              </a:spcBef>
              <a:spcAft>
                <a:spcPts val="0"/>
              </a:spcAft>
              <a:buNone/>
            </a:pPr>
            <a:r>
              <a:rPr lang="en-US" sz="3000">
                <a:latin typeface="Nunito"/>
                <a:ea typeface="Nunito"/>
                <a:cs typeface="Nunito"/>
                <a:sym typeface="Nunito"/>
              </a:rPr>
              <a:t>Investigation - Power Supply</a:t>
            </a:r>
            <a:endParaRPr sz="3000"/>
          </a:p>
        </p:txBody>
      </p:sp>
      <p:sp>
        <p:nvSpPr>
          <p:cNvPr id="204" name="Google Shape;204;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05" name="Google Shape;205;p24"/>
          <p:cNvSpPr txBox="1"/>
          <p:nvPr/>
        </p:nvSpPr>
        <p:spPr>
          <a:xfrm>
            <a:off x="309650" y="1017675"/>
            <a:ext cx="11316000" cy="4140300"/>
          </a:xfrm>
          <a:prstGeom prst="rect">
            <a:avLst/>
          </a:prstGeom>
          <a:noFill/>
          <a:ln>
            <a:noFill/>
          </a:ln>
        </p:spPr>
        <p:txBody>
          <a:bodyPr anchorCtr="0" anchor="t" bIns="91425" lIns="91425" spcFirstLastPara="1" rIns="91425" wrap="square" tIns="91425">
            <a:noAutofit/>
          </a:bodyPr>
          <a:lstStyle/>
          <a:p>
            <a:pPr indent="-406400" lvl="0" marL="457200" rtl="0" algn="l">
              <a:lnSpc>
                <a:spcPct val="120000"/>
              </a:lnSpc>
              <a:spcBef>
                <a:spcPts val="1000"/>
              </a:spcBef>
              <a:spcAft>
                <a:spcPts val="0"/>
              </a:spcAft>
              <a:buClr>
                <a:schemeClr val="dk1"/>
              </a:buClr>
              <a:buSzPts val="2800"/>
              <a:buFont typeface="Nunito"/>
              <a:buAutoNum type="arabicPeriod"/>
            </a:pPr>
            <a:r>
              <a:rPr lang="en-US" sz="2800">
                <a:solidFill>
                  <a:schemeClr val="dk1"/>
                </a:solidFill>
                <a:latin typeface="Nunito"/>
                <a:ea typeface="Nunito"/>
                <a:cs typeface="Nunito"/>
                <a:sym typeface="Nunito"/>
              </a:rPr>
              <a:t>Test effect of ethanol sensor connected/disconnected to dispense accuracy. </a:t>
            </a:r>
            <a:endParaRPr sz="2800">
              <a:solidFill>
                <a:schemeClr val="dk1"/>
              </a:solidFill>
              <a:latin typeface="Nunito"/>
              <a:ea typeface="Nunito"/>
              <a:cs typeface="Nunito"/>
              <a:sym typeface="Nunito"/>
            </a:endParaRPr>
          </a:p>
          <a:p>
            <a:pPr indent="0" lvl="0" marL="0" rtl="0" algn="l">
              <a:lnSpc>
                <a:spcPct val="120000"/>
              </a:lnSpc>
              <a:spcBef>
                <a:spcPts val="1000"/>
              </a:spcBef>
              <a:spcAft>
                <a:spcPts val="0"/>
              </a:spcAft>
              <a:buNone/>
            </a:pPr>
            <a:r>
              <a:t/>
            </a:r>
            <a:endParaRPr sz="2800">
              <a:solidFill>
                <a:schemeClr val="dk1"/>
              </a:solidFill>
              <a:latin typeface="Nunito"/>
              <a:ea typeface="Nunito"/>
              <a:cs typeface="Nunito"/>
              <a:sym typeface="Nunito"/>
            </a:endParaRPr>
          </a:p>
        </p:txBody>
      </p:sp>
      <p:pic>
        <p:nvPicPr>
          <p:cNvPr id="206" name="Google Shape;206;p24" title="Chart"/>
          <p:cNvPicPr preferRelativeResize="0"/>
          <p:nvPr/>
        </p:nvPicPr>
        <p:blipFill>
          <a:blip r:embed="rId3">
            <a:alphaModFix/>
          </a:blip>
          <a:stretch>
            <a:fillRect/>
          </a:stretch>
        </p:blipFill>
        <p:spPr>
          <a:xfrm>
            <a:off x="5733825" y="1943927"/>
            <a:ext cx="6383925" cy="3947375"/>
          </a:xfrm>
          <a:prstGeom prst="rect">
            <a:avLst/>
          </a:prstGeom>
          <a:noFill/>
          <a:ln>
            <a:noFill/>
          </a:ln>
        </p:spPr>
      </p:pic>
      <p:sp>
        <p:nvSpPr>
          <p:cNvPr id="207" name="Google Shape;207;p24"/>
          <p:cNvSpPr txBox="1"/>
          <p:nvPr/>
        </p:nvSpPr>
        <p:spPr>
          <a:xfrm>
            <a:off x="10772925" y="5464400"/>
            <a:ext cx="1091100" cy="3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TL= 110L</a:t>
            </a:r>
            <a:endParaRPr>
              <a:latin typeface="Nunito SemiBold"/>
              <a:ea typeface="Nunito SemiBold"/>
              <a:cs typeface="Nunito SemiBold"/>
              <a:sym typeface="Nunito SemiBold"/>
            </a:endParaRPr>
          </a:p>
        </p:txBody>
      </p:sp>
      <p:sp>
        <p:nvSpPr>
          <p:cNvPr id="208" name="Google Shape;208;p24"/>
          <p:cNvSpPr txBox="1"/>
          <p:nvPr/>
        </p:nvSpPr>
        <p:spPr>
          <a:xfrm>
            <a:off x="36700" y="2413075"/>
            <a:ext cx="5757900" cy="36525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b="1" lang="en-US" sz="2800">
                <a:solidFill>
                  <a:schemeClr val="dk1"/>
                </a:solidFill>
                <a:latin typeface="Nunito"/>
                <a:ea typeface="Nunito"/>
                <a:cs typeface="Nunito"/>
                <a:sym typeface="Nunito"/>
              </a:rPr>
              <a:t>Observed trend (4 tested KPs)</a:t>
            </a:r>
            <a:endParaRPr b="1" sz="2800">
              <a:solidFill>
                <a:schemeClr val="dk1"/>
              </a:solidFill>
              <a:latin typeface="Nunito"/>
              <a:ea typeface="Nunito"/>
              <a:cs typeface="Nunito"/>
              <a:sym typeface="Nunito"/>
            </a:endParaRPr>
          </a:p>
          <a:p>
            <a:pPr indent="-406400" lvl="0" marL="457200" rtl="0" algn="l">
              <a:lnSpc>
                <a:spcPct val="120000"/>
              </a:lnSpc>
              <a:spcBef>
                <a:spcPts val="1000"/>
              </a:spcBef>
              <a:spcAft>
                <a:spcPts val="0"/>
              </a:spcAft>
              <a:buClr>
                <a:schemeClr val="dk1"/>
              </a:buClr>
              <a:buSzPts val="2800"/>
              <a:buFont typeface="Nunito"/>
              <a:buChar char="●"/>
            </a:pPr>
            <a:r>
              <a:rPr lang="en-US" sz="2800">
                <a:solidFill>
                  <a:schemeClr val="dk1"/>
                </a:solidFill>
                <a:latin typeface="Nunito"/>
                <a:ea typeface="Nunito"/>
                <a:cs typeface="Nunito"/>
                <a:sym typeface="Nunito"/>
              </a:rPr>
              <a:t>Dispense error is high when sensor is connected and low when sensor is disconnected</a:t>
            </a:r>
            <a:endParaRPr sz="2800">
              <a:solidFill>
                <a:schemeClr val="dk1"/>
              </a:solidFill>
              <a:latin typeface="Nunito"/>
              <a:ea typeface="Nunito"/>
              <a:cs typeface="Nunito"/>
              <a:sym typeface="Nunito"/>
            </a:endParaRPr>
          </a:p>
          <a:p>
            <a:pPr indent="-406400" lvl="0" marL="457200" rtl="0" algn="l">
              <a:lnSpc>
                <a:spcPct val="120000"/>
              </a:lnSpc>
              <a:spcBef>
                <a:spcPts val="0"/>
              </a:spcBef>
              <a:spcAft>
                <a:spcPts val="0"/>
              </a:spcAft>
              <a:buClr>
                <a:schemeClr val="dk1"/>
              </a:buClr>
              <a:buSzPts val="2800"/>
              <a:buFont typeface="Nunito"/>
              <a:buChar char="●"/>
            </a:pPr>
            <a:r>
              <a:rPr lang="en-US" sz="2800">
                <a:solidFill>
                  <a:schemeClr val="dk1"/>
                </a:solidFill>
                <a:latin typeface="Nunito"/>
                <a:ea typeface="Nunito"/>
                <a:cs typeface="Nunito"/>
                <a:sym typeface="Nunito"/>
              </a:rPr>
              <a:t>% Error increases with decrease in tank level</a:t>
            </a:r>
            <a:endParaRPr sz="2800">
              <a:solidFill>
                <a:schemeClr val="dk1"/>
              </a:solidFill>
              <a:latin typeface="Nunito"/>
              <a:ea typeface="Nunito"/>
              <a:cs typeface="Nunito"/>
              <a:sym typeface="Nunito"/>
            </a:endParaRPr>
          </a:p>
          <a:p>
            <a:pPr indent="-406400" lvl="0" marL="457200" rtl="0" algn="l">
              <a:lnSpc>
                <a:spcPct val="120000"/>
              </a:lnSpc>
              <a:spcBef>
                <a:spcPts val="0"/>
              </a:spcBef>
              <a:spcAft>
                <a:spcPts val="0"/>
              </a:spcAft>
              <a:buClr>
                <a:schemeClr val="dk1"/>
              </a:buClr>
              <a:buSzPts val="2800"/>
              <a:buFont typeface="Nunito"/>
              <a:buChar char="●"/>
            </a:pPr>
            <a:r>
              <a:rPr lang="en-US" sz="2800">
                <a:solidFill>
                  <a:schemeClr val="dk1"/>
                </a:solidFill>
                <a:latin typeface="Nunito"/>
                <a:ea typeface="Nunito"/>
                <a:cs typeface="Nunito"/>
                <a:sym typeface="Nunito"/>
              </a:rPr>
              <a:t>% Error varies from KP to KP</a:t>
            </a:r>
            <a:endParaRPr sz="2800">
              <a:solidFill>
                <a:schemeClr val="dk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lnSpc>
                <a:spcPct val="120000"/>
              </a:lnSpc>
              <a:spcBef>
                <a:spcPts val="1000"/>
              </a:spcBef>
              <a:spcAft>
                <a:spcPts val="0"/>
              </a:spcAft>
              <a:buNone/>
            </a:pPr>
            <a:r>
              <a:rPr lang="en-US" sz="3000">
                <a:latin typeface="Nunito"/>
                <a:ea typeface="Nunito"/>
                <a:cs typeface="Nunito"/>
                <a:sym typeface="Nunito"/>
              </a:rPr>
              <a:t>Investigation - Power Supply</a:t>
            </a:r>
            <a:endParaRPr sz="3000"/>
          </a:p>
        </p:txBody>
      </p:sp>
      <p:sp>
        <p:nvSpPr>
          <p:cNvPr id="215" name="Google Shape;215;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6" name="Google Shape;216;p25"/>
          <p:cNvSpPr txBox="1"/>
          <p:nvPr/>
        </p:nvSpPr>
        <p:spPr>
          <a:xfrm>
            <a:off x="275050" y="894075"/>
            <a:ext cx="11368800" cy="880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lang="en-US" sz="2800">
                <a:solidFill>
                  <a:schemeClr val="dk1"/>
                </a:solidFill>
                <a:latin typeface="Nunito"/>
                <a:ea typeface="Nunito"/>
                <a:cs typeface="Nunito"/>
                <a:sym typeface="Nunito"/>
              </a:rPr>
              <a:t>2. </a:t>
            </a:r>
            <a:r>
              <a:rPr lang="en-US" sz="2800">
                <a:solidFill>
                  <a:schemeClr val="dk1"/>
                </a:solidFill>
                <a:latin typeface="Nunito"/>
                <a:ea typeface="Nunito"/>
                <a:cs typeface="Nunito"/>
                <a:sym typeface="Nunito"/>
              </a:rPr>
              <a:t>Test effect of powering KP from bench power supply vs mains/UPS.</a:t>
            </a:r>
            <a:endParaRPr sz="2800">
              <a:solidFill>
                <a:schemeClr val="dk1"/>
              </a:solidFill>
              <a:latin typeface="Nunito"/>
              <a:ea typeface="Nunito"/>
              <a:cs typeface="Nunito"/>
              <a:sym typeface="Nunito"/>
            </a:endParaRPr>
          </a:p>
        </p:txBody>
      </p:sp>
      <p:graphicFrame>
        <p:nvGraphicFramePr>
          <p:cNvPr id="217" name="Google Shape;217;p25"/>
          <p:cNvGraphicFramePr/>
          <p:nvPr/>
        </p:nvGraphicFramePr>
        <p:xfrm>
          <a:off x="546650" y="2371175"/>
          <a:ext cx="3000000" cy="3000000"/>
        </p:xfrm>
        <a:graphic>
          <a:graphicData uri="http://schemas.openxmlformats.org/drawingml/2006/table">
            <a:tbl>
              <a:tblPr>
                <a:noFill/>
                <a:tableStyleId>{3D6C89C8-9F25-4099-8B32-17E616C7C7B0}</a:tableStyleId>
              </a:tblPr>
              <a:tblGrid>
                <a:gridCol w="1511050"/>
                <a:gridCol w="834125"/>
                <a:gridCol w="1333450"/>
              </a:tblGrid>
              <a:tr h="251450">
                <a:tc>
                  <a:txBody>
                    <a:bodyPr/>
                    <a:lstStyle/>
                    <a:p>
                      <a:pPr indent="0" lvl="0" marL="0" rtl="0" algn="l">
                        <a:spcBef>
                          <a:spcPts val="0"/>
                        </a:spcBef>
                        <a:spcAft>
                          <a:spcPts val="0"/>
                        </a:spcAft>
                        <a:buNone/>
                      </a:pPr>
                      <a:r>
                        <a:t/>
                      </a:r>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b="1" lang="en-US" sz="1000"/>
                        <a:t>% Error in dispense</a:t>
                      </a:r>
                      <a:endParaRPr b="1"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hMerge="1"/>
              </a:tr>
              <a:tr h="200025">
                <a:tc>
                  <a:txBody>
                    <a:bodyPr/>
                    <a:lstStyle/>
                    <a:p>
                      <a:pPr indent="0" lvl="0" marL="0" rtl="0" algn="ctr">
                        <a:lnSpc>
                          <a:spcPct val="115000"/>
                        </a:lnSpc>
                        <a:spcBef>
                          <a:spcPts val="0"/>
                        </a:spcBef>
                        <a:spcAft>
                          <a:spcPts val="0"/>
                        </a:spcAft>
                        <a:buNone/>
                      </a:pPr>
                      <a:r>
                        <a:rPr b="1" lang="en-US" sz="1000"/>
                        <a:t>Dispensed Vol (ml)</a:t>
                      </a:r>
                      <a:endParaRPr b="1"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000"/>
                        <a:t>Mains</a:t>
                      </a:r>
                      <a:endParaRPr b="1"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000"/>
                        <a:t>13.5V </a:t>
                      </a:r>
                      <a:r>
                        <a:rPr b="1" lang="en-US" sz="1000"/>
                        <a:t>Power Supply</a:t>
                      </a:r>
                      <a:endParaRPr b="1"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000"/>
                        <a:t>1000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-1.40%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-1.45%</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lang="en-US" sz="1000"/>
                        <a:t>2000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-1.13%</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000"/>
                        <a:t>-1.00%</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
        <p:nvSpPr>
          <p:cNvPr id="218" name="Google Shape;218;p25"/>
          <p:cNvSpPr txBox="1"/>
          <p:nvPr/>
        </p:nvSpPr>
        <p:spPr>
          <a:xfrm>
            <a:off x="788475" y="1793000"/>
            <a:ext cx="23562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Tests on KP - 0550</a:t>
            </a:r>
            <a:endParaRPr>
              <a:latin typeface="Nunito SemiBold"/>
              <a:ea typeface="Nunito SemiBold"/>
              <a:cs typeface="Nunito SemiBold"/>
              <a:sym typeface="Nunito SemiBold"/>
            </a:endParaRPr>
          </a:p>
        </p:txBody>
      </p:sp>
      <p:sp>
        <p:nvSpPr>
          <p:cNvPr id="219" name="Google Shape;219;p25"/>
          <p:cNvSpPr txBox="1"/>
          <p:nvPr/>
        </p:nvSpPr>
        <p:spPr>
          <a:xfrm>
            <a:off x="788475" y="3480925"/>
            <a:ext cx="6861600" cy="2291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b="1" lang="en-US" sz="2800">
                <a:solidFill>
                  <a:schemeClr val="dk1"/>
                </a:solidFill>
                <a:latin typeface="Nunito"/>
                <a:ea typeface="Nunito"/>
                <a:cs typeface="Nunito"/>
                <a:sym typeface="Nunito"/>
              </a:rPr>
              <a:t>Observations</a:t>
            </a:r>
            <a:endParaRPr b="1" sz="2800">
              <a:solidFill>
                <a:schemeClr val="dk1"/>
              </a:solidFill>
              <a:latin typeface="Nunito"/>
              <a:ea typeface="Nunito"/>
              <a:cs typeface="Nunito"/>
              <a:sym typeface="Nunito"/>
            </a:endParaRPr>
          </a:p>
          <a:p>
            <a:pPr indent="0" lvl="0" marL="0" rtl="0" algn="l">
              <a:lnSpc>
                <a:spcPct val="120000"/>
              </a:lnSpc>
              <a:spcBef>
                <a:spcPts val="1000"/>
              </a:spcBef>
              <a:spcAft>
                <a:spcPts val="0"/>
              </a:spcAft>
              <a:buNone/>
            </a:pPr>
            <a:r>
              <a:rPr lang="en-US" sz="2800">
                <a:solidFill>
                  <a:schemeClr val="dk1"/>
                </a:solidFill>
                <a:latin typeface="Nunito"/>
                <a:ea typeface="Nunito"/>
                <a:cs typeface="Nunito"/>
                <a:sym typeface="Nunito"/>
              </a:rPr>
              <a:t>Negligible change in dispense accuracy</a:t>
            </a:r>
            <a:endParaRPr sz="2800">
              <a:solidFill>
                <a:schemeClr val="dk1"/>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lnSpc>
                <a:spcPct val="120000"/>
              </a:lnSpc>
              <a:spcBef>
                <a:spcPts val="1000"/>
              </a:spcBef>
              <a:spcAft>
                <a:spcPts val="0"/>
              </a:spcAft>
              <a:buNone/>
            </a:pPr>
            <a:r>
              <a:rPr lang="en-US" sz="3000">
                <a:latin typeface="Nunito"/>
                <a:ea typeface="Nunito"/>
                <a:cs typeface="Nunito"/>
                <a:sym typeface="Nunito"/>
              </a:rPr>
              <a:t>Investigation - Power Supply</a:t>
            </a:r>
            <a:endParaRPr sz="3000"/>
          </a:p>
        </p:txBody>
      </p:sp>
      <p:sp>
        <p:nvSpPr>
          <p:cNvPr id="226" name="Google Shape;226;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27" name="Google Shape;227;p26"/>
          <p:cNvSpPr txBox="1"/>
          <p:nvPr/>
        </p:nvSpPr>
        <p:spPr>
          <a:xfrm>
            <a:off x="511250" y="990175"/>
            <a:ext cx="11426100" cy="907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lang="en-US" sz="2800">
                <a:solidFill>
                  <a:schemeClr val="dk1"/>
                </a:solidFill>
                <a:latin typeface="Nunito"/>
                <a:ea typeface="Nunito"/>
                <a:cs typeface="Nunito"/>
                <a:sym typeface="Nunito"/>
              </a:rPr>
              <a:t>3. </a:t>
            </a:r>
            <a:r>
              <a:rPr lang="en-US" sz="2800">
                <a:solidFill>
                  <a:schemeClr val="dk1"/>
                </a:solidFill>
                <a:latin typeface="Nunito"/>
                <a:ea typeface="Nunito"/>
                <a:cs typeface="Nunito"/>
                <a:sym typeface="Nunito"/>
              </a:rPr>
              <a:t>Test effect of powering flowmeter from Bench Power Supply(BPS).</a:t>
            </a:r>
            <a:endParaRPr sz="2800">
              <a:solidFill>
                <a:schemeClr val="dk1"/>
              </a:solidFill>
              <a:latin typeface="Nunito"/>
              <a:ea typeface="Nunito"/>
              <a:cs typeface="Nunito"/>
              <a:sym typeface="Nunito"/>
            </a:endParaRPr>
          </a:p>
        </p:txBody>
      </p:sp>
      <p:sp>
        <p:nvSpPr>
          <p:cNvPr id="228" name="Google Shape;228;p26"/>
          <p:cNvSpPr txBox="1"/>
          <p:nvPr/>
        </p:nvSpPr>
        <p:spPr>
          <a:xfrm>
            <a:off x="-45825" y="2293900"/>
            <a:ext cx="5721000" cy="48849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b="1" lang="en-US" sz="2800">
                <a:solidFill>
                  <a:schemeClr val="dk1"/>
                </a:solidFill>
                <a:latin typeface="Nunito"/>
                <a:ea typeface="Nunito"/>
                <a:cs typeface="Nunito"/>
                <a:sym typeface="Nunito"/>
              </a:rPr>
              <a:t>Observed trend (tested on 2 KPs)</a:t>
            </a:r>
            <a:endParaRPr b="1" sz="2800">
              <a:solidFill>
                <a:schemeClr val="dk1"/>
              </a:solidFill>
              <a:latin typeface="Nunito"/>
              <a:ea typeface="Nunito"/>
              <a:cs typeface="Nunito"/>
              <a:sym typeface="Nunito"/>
            </a:endParaRPr>
          </a:p>
          <a:p>
            <a:pPr indent="-381000" lvl="0" marL="457200" rtl="0" algn="l">
              <a:lnSpc>
                <a:spcPct val="120000"/>
              </a:lnSpc>
              <a:spcBef>
                <a:spcPts val="1000"/>
              </a:spcBef>
              <a:spcAft>
                <a:spcPts val="0"/>
              </a:spcAft>
              <a:buClr>
                <a:schemeClr val="dk1"/>
              </a:buClr>
              <a:buSzPts val="2400"/>
              <a:buFont typeface="Nunito"/>
              <a:buChar char="●"/>
            </a:pPr>
            <a:r>
              <a:rPr lang="en-US" sz="2400">
                <a:solidFill>
                  <a:schemeClr val="dk1"/>
                </a:solidFill>
                <a:latin typeface="Nunito"/>
                <a:ea typeface="Nunito"/>
                <a:cs typeface="Nunito"/>
                <a:sym typeface="Nunito"/>
              </a:rPr>
              <a:t>Dispense volume significantly increases when KP is powered from BPS</a:t>
            </a:r>
            <a:endParaRPr sz="2400">
              <a:solidFill>
                <a:schemeClr val="dk1"/>
              </a:solidFill>
              <a:latin typeface="Nunito"/>
              <a:ea typeface="Nunito"/>
              <a:cs typeface="Nunito"/>
              <a:sym typeface="Nunito"/>
            </a:endParaRPr>
          </a:p>
          <a:p>
            <a:pPr indent="-381000" lvl="0" marL="457200" rtl="0" algn="l">
              <a:lnSpc>
                <a:spcPct val="120000"/>
              </a:lnSpc>
              <a:spcBef>
                <a:spcPts val="0"/>
              </a:spcBef>
              <a:spcAft>
                <a:spcPts val="0"/>
              </a:spcAft>
              <a:buClr>
                <a:schemeClr val="dk1"/>
              </a:buClr>
              <a:buSzPts val="2400"/>
              <a:buFont typeface="Nunito"/>
              <a:buChar char="●"/>
            </a:pPr>
            <a:r>
              <a:rPr lang="en-US" sz="2400">
                <a:solidFill>
                  <a:schemeClr val="dk1"/>
                </a:solidFill>
                <a:latin typeface="Nunito"/>
                <a:ea typeface="Nunito"/>
                <a:cs typeface="Nunito"/>
                <a:sym typeface="Nunito"/>
              </a:rPr>
              <a:t>Ethanol sensor connection or disconnection has negligible effect when FM is powered by BPS </a:t>
            </a:r>
            <a:endParaRPr sz="2400">
              <a:solidFill>
                <a:schemeClr val="dk1"/>
              </a:solidFill>
              <a:latin typeface="Nunito"/>
              <a:ea typeface="Nunito"/>
              <a:cs typeface="Nunito"/>
              <a:sym typeface="Nunito"/>
            </a:endParaRPr>
          </a:p>
        </p:txBody>
      </p:sp>
      <p:sp>
        <p:nvSpPr>
          <p:cNvPr id="229" name="Google Shape;229;p26"/>
          <p:cNvSpPr txBox="1"/>
          <p:nvPr/>
        </p:nvSpPr>
        <p:spPr>
          <a:xfrm>
            <a:off x="-394425" y="1746225"/>
            <a:ext cx="6069600" cy="602700"/>
          </a:xfrm>
          <a:prstGeom prst="rect">
            <a:avLst/>
          </a:prstGeom>
          <a:noFill/>
          <a:ln>
            <a:noFill/>
          </a:ln>
        </p:spPr>
        <p:txBody>
          <a:bodyPr anchorCtr="0" anchor="t" bIns="91425" lIns="91425" spcFirstLastPara="1" rIns="91425" wrap="square" tIns="91425">
            <a:noAutofit/>
          </a:bodyPr>
          <a:lstStyle/>
          <a:p>
            <a:pPr indent="0" lvl="0" marL="457200" rtl="0" algn="l">
              <a:lnSpc>
                <a:spcPct val="120000"/>
              </a:lnSpc>
              <a:spcBef>
                <a:spcPts val="1000"/>
              </a:spcBef>
              <a:spcAft>
                <a:spcPts val="0"/>
              </a:spcAft>
              <a:buNone/>
            </a:pPr>
            <a:r>
              <a:rPr lang="en-US" sz="2200">
                <a:solidFill>
                  <a:schemeClr val="dk1"/>
                </a:solidFill>
                <a:latin typeface="Nunito"/>
                <a:ea typeface="Nunito"/>
                <a:cs typeface="Nunito"/>
                <a:sym typeface="Nunito"/>
              </a:rPr>
              <a:t>FM powered externally from 5V BPS</a:t>
            </a:r>
            <a:endParaRPr sz="2200">
              <a:solidFill>
                <a:schemeClr val="dk1"/>
              </a:solidFill>
              <a:latin typeface="Nunito"/>
              <a:ea typeface="Nunito"/>
              <a:cs typeface="Nunito"/>
              <a:sym typeface="Nunito"/>
            </a:endParaRPr>
          </a:p>
        </p:txBody>
      </p:sp>
      <p:pic>
        <p:nvPicPr>
          <p:cNvPr id="230" name="Google Shape;230;p26" title="Chart"/>
          <p:cNvPicPr preferRelativeResize="0"/>
          <p:nvPr/>
        </p:nvPicPr>
        <p:blipFill>
          <a:blip r:embed="rId3">
            <a:alphaModFix/>
          </a:blip>
          <a:stretch>
            <a:fillRect/>
          </a:stretch>
        </p:blipFill>
        <p:spPr>
          <a:xfrm>
            <a:off x="5410875" y="1793000"/>
            <a:ext cx="6724176" cy="4153300"/>
          </a:xfrm>
          <a:prstGeom prst="rect">
            <a:avLst/>
          </a:prstGeom>
          <a:noFill/>
          <a:ln>
            <a:noFill/>
          </a:ln>
        </p:spPr>
      </p:pic>
      <p:sp>
        <p:nvSpPr>
          <p:cNvPr id="231" name="Google Shape;231;p26"/>
          <p:cNvSpPr txBox="1"/>
          <p:nvPr/>
        </p:nvSpPr>
        <p:spPr>
          <a:xfrm>
            <a:off x="10442750" y="5446075"/>
            <a:ext cx="1494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Nunito SemiBold"/>
                <a:ea typeface="Nunito SemiBold"/>
                <a:cs typeface="Nunito SemiBold"/>
                <a:sym typeface="Nunito SemiBold"/>
              </a:rPr>
              <a:t>FM= Flowmeter</a:t>
            </a:r>
            <a:br>
              <a:rPr lang="en-US" sz="900">
                <a:latin typeface="Nunito SemiBold"/>
                <a:ea typeface="Nunito SemiBold"/>
                <a:cs typeface="Nunito SemiBold"/>
                <a:sym typeface="Nunito SemiBold"/>
              </a:rPr>
            </a:br>
            <a:r>
              <a:rPr lang="en-US" sz="900">
                <a:latin typeface="Nunito SemiBold"/>
                <a:ea typeface="Nunito SemiBold"/>
                <a:cs typeface="Nunito SemiBold"/>
                <a:sym typeface="Nunito SemiBold"/>
              </a:rPr>
              <a:t>BL = Below Left</a:t>
            </a:r>
            <a:endParaRPr sz="900">
              <a:latin typeface="Nunito SemiBold"/>
              <a:ea typeface="Nunito SemiBold"/>
              <a:cs typeface="Nunito SemiBold"/>
              <a:sym typeface="Nunit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lnSpc>
                <a:spcPct val="120000"/>
              </a:lnSpc>
              <a:spcBef>
                <a:spcPts val="1000"/>
              </a:spcBef>
              <a:spcAft>
                <a:spcPts val="0"/>
              </a:spcAft>
              <a:buNone/>
            </a:pPr>
            <a:r>
              <a:rPr lang="en-US" sz="3000">
                <a:latin typeface="Nunito"/>
                <a:ea typeface="Nunito"/>
                <a:cs typeface="Nunito"/>
                <a:sym typeface="Nunito"/>
              </a:rPr>
              <a:t>Investigation - Power Supply</a:t>
            </a:r>
            <a:endParaRPr sz="3000"/>
          </a:p>
        </p:txBody>
      </p:sp>
      <p:sp>
        <p:nvSpPr>
          <p:cNvPr id="238" name="Google Shape;238;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39" name="Google Shape;239;p27"/>
          <p:cNvSpPr txBox="1"/>
          <p:nvPr/>
        </p:nvSpPr>
        <p:spPr>
          <a:xfrm>
            <a:off x="511250" y="856100"/>
            <a:ext cx="11316000" cy="7839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lang="en-US" sz="2800">
                <a:solidFill>
                  <a:schemeClr val="dk1"/>
                </a:solidFill>
                <a:latin typeface="Nunito"/>
                <a:ea typeface="Nunito"/>
                <a:cs typeface="Nunito"/>
                <a:sym typeface="Nunito"/>
              </a:rPr>
              <a:t>4. </a:t>
            </a:r>
            <a:r>
              <a:rPr lang="en-US" sz="2800">
                <a:solidFill>
                  <a:schemeClr val="dk1"/>
                </a:solidFill>
                <a:latin typeface="Nunito"/>
                <a:ea typeface="Nunito"/>
                <a:cs typeface="Nunito"/>
                <a:sym typeface="Nunito"/>
              </a:rPr>
              <a:t>Test effect of powering flowmeter from KP 12V DC power supply.</a:t>
            </a:r>
            <a:endParaRPr sz="2800">
              <a:solidFill>
                <a:schemeClr val="dk1"/>
              </a:solidFill>
              <a:latin typeface="Nunito"/>
              <a:ea typeface="Nunito"/>
              <a:cs typeface="Nunito"/>
              <a:sym typeface="Nunito"/>
            </a:endParaRPr>
          </a:p>
          <a:p>
            <a:pPr indent="0" lvl="0" marL="0" rtl="0" algn="l">
              <a:lnSpc>
                <a:spcPct val="120000"/>
              </a:lnSpc>
              <a:spcBef>
                <a:spcPts val="1000"/>
              </a:spcBef>
              <a:spcAft>
                <a:spcPts val="0"/>
              </a:spcAft>
              <a:buNone/>
            </a:pPr>
            <a:r>
              <a:t/>
            </a:r>
            <a:endParaRPr sz="2800">
              <a:solidFill>
                <a:schemeClr val="dk1"/>
              </a:solidFill>
              <a:latin typeface="Nunito"/>
              <a:ea typeface="Nunito"/>
              <a:cs typeface="Nunito"/>
              <a:sym typeface="Nunito"/>
            </a:endParaRPr>
          </a:p>
        </p:txBody>
      </p:sp>
      <p:sp>
        <p:nvSpPr>
          <p:cNvPr id="240" name="Google Shape;240;p27"/>
          <p:cNvSpPr txBox="1"/>
          <p:nvPr/>
        </p:nvSpPr>
        <p:spPr>
          <a:xfrm>
            <a:off x="51550" y="1523950"/>
            <a:ext cx="5666100" cy="47289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lang="en-US" sz="2400">
                <a:solidFill>
                  <a:schemeClr val="dk1"/>
                </a:solidFill>
                <a:latin typeface="Nunito"/>
                <a:ea typeface="Nunito"/>
                <a:cs typeface="Nunito"/>
                <a:sym typeface="Nunito"/>
              </a:rPr>
              <a:t>New BL PCB with 12V FM supply used</a:t>
            </a:r>
            <a:endParaRPr b="1" sz="2800">
              <a:solidFill>
                <a:schemeClr val="dk1"/>
              </a:solidFill>
              <a:latin typeface="Nunito"/>
              <a:ea typeface="Nunito"/>
              <a:cs typeface="Nunito"/>
              <a:sym typeface="Nunito"/>
            </a:endParaRPr>
          </a:p>
          <a:p>
            <a:pPr indent="0" lvl="0" marL="0" rtl="0" algn="l">
              <a:lnSpc>
                <a:spcPct val="120000"/>
              </a:lnSpc>
              <a:spcBef>
                <a:spcPts val="1000"/>
              </a:spcBef>
              <a:spcAft>
                <a:spcPts val="0"/>
              </a:spcAft>
              <a:buNone/>
            </a:pPr>
            <a:r>
              <a:rPr b="1" lang="en-US" sz="2800">
                <a:solidFill>
                  <a:schemeClr val="dk1"/>
                </a:solidFill>
                <a:latin typeface="Nunito"/>
                <a:ea typeface="Nunito"/>
                <a:cs typeface="Nunito"/>
                <a:sym typeface="Nunito"/>
              </a:rPr>
              <a:t>Observed trend (tested on 2 KPs)</a:t>
            </a:r>
            <a:endParaRPr b="1" sz="2800">
              <a:solidFill>
                <a:schemeClr val="dk1"/>
              </a:solidFill>
              <a:latin typeface="Nunito"/>
              <a:ea typeface="Nunito"/>
              <a:cs typeface="Nunito"/>
              <a:sym typeface="Nunito"/>
            </a:endParaRPr>
          </a:p>
          <a:p>
            <a:pPr indent="-381000" lvl="0" marL="457200" rtl="0" algn="l">
              <a:lnSpc>
                <a:spcPct val="120000"/>
              </a:lnSpc>
              <a:spcBef>
                <a:spcPts val="1000"/>
              </a:spcBef>
              <a:spcAft>
                <a:spcPts val="0"/>
              </a:spcAft>
              <a:buClr>
                <a:schemeClr val="dk1"/>
              </a:buClr>
              <a:buSzPts val="2400"/>
              <a:buFont typeface="Nunito"/>
              <a:buChar char="●"/>
            </a:pPr>
            <a:r>
              <a:rPr lang="en-US" sz="2400">
                <a:solidFill>
                  <a:schemeClr val="dk1"/>
                </a:solidFill>
                <a:latin typeface="Nunito"/>
                <a:ea typeface="Nunito"/>
                <a:cs typeface="Nunito"/>
                <a:sym typeface="Nunito"/>
              </a:rPr>
              <a:t>Dispense volume significantly increases when KP FM is powered by 12V compared to normal 5V</a:t>
            </a:r>
            <a:endParaRPr sz="2400">
              <a:solidFill>
                <a:schemeClr val="dk1"/>
              </a:solidFill>
              <a:latin typeface="Nunito"/>
              <a:ea typeface="Nunito"/>
              <a:cs typeface="Nunito"/>
              <a:sym typeface="Nunito"/>
            </a:endParaRPr>
          </a:p>
          <a:p>
            <a:pPr indent="-381000" lvl="0" marL="457200" rtl="0" algn="l">
              <a:lnSpc>
                <a:spcPct val="120000"/>
              </a:lnSpc>
              <a:spcBef>
                <a:spcPts val="0"/>
              </a:spcBef>
              <a:spcAft>
                <a:spcPts val="0"/>
              </a:spcAft>
              <a:buClr>
                <a:schemeClr val="dk1"/>
              </a:buClr>
              <a:buSzPts val="2400"/>
              <a:buFont typeface="Nunito"/>
              <a:buChar char="●"/>
            </a:pPr>
            <a:r>
              <a:rPr lang="en-US" sz="2400">
                <a:solidFill>
                  <a:schemeClr val="dk1"/>
                </a:solidFill>
                <a:latin typeface="Nunito"/>
                <a:ea typeface="Nunito"/>
                <a:cs typeface="Nunito"/>
                <a:sym typeface="Nunito"/>
              </a:rPr>
              <a:t>12V BL setup has higher dispense volumes compared to normal KP BL</a:t>
            </a:r>
            <a:endParaRPr sz="2400">
              <a:solidFill>
                <a:schemeClr val="dk1"/>
              </a:solidFill>
              <a:latin typeface="Nunito"/>
              <a:ea typeface="Nunito"/>
              <a:cs typeface="Nunito"/>
              <a:sym typeface="Nunito"/>
            </a:endParaRPr>
          </a:p>
          <a:p>
            <a:pPr indent="-381000" lvl="0" marL="457200" rtl="0" algn="l">
              <a:lnSpc>
                <a:spcPct val="120000"/>
              </a:lnSpc>
              <a:spcBef>
                <a:spcPts val="0"/>
              </a:spcBef>
              <a:spcAft>
                <a:spcPts val="0"/>
              </a:spcAft>
              <a:buClr>
                <a:schemeClr val="dk1"/>
              </a:buClr>
              <a:buSzPts val="2400"/>
              <a:buFont typeface="Nunito"/>
              <a:buChar char="●"/>
            </a:pPr>
            <a:r>
              <a:rPr lang="en-US" sz="2400">
                <a:solidFill>
                  <a:schemeClr val="dk1"/>
                </a:solidFill>
                <a:latin typeface="Nunito"/>
                <a:ea typeface="Nunito"/>
                <a:cs typeface="Nunito"/>
                <a:sym typeface="Nunito"/>
              </a:rPr>
              <a:t>Ethanol sensor connection or disconnection has negligible effect when FM is powered by12V BL</a:t>
            </a:r>
            <a:endParaRPr sz="2400">
              <a:solidFill>
                <a:schemeClr val="dk1"/>
              </a:solidFill>
              <a:latin typeface="Nunito"/>
              <a:ea typeface="Nunito"/>
              <a:cs typeface="Nunito"/>
              <a:sym typeface="Nunito"/>
            </a:endParaRPr>
          </a:p>
        </p:txBody>
      </p:sp>
      <p:pic>
        <p:nvPicPr>
          <p:cNvPr id="241" name="Google Shape;241;p27" title="Chart"/>
          <p:cNvPicPr preferRelativeResize="0"/>
          <p:nvPr/>
        </p:nvPicPr>
        <p:blipFill>
          <a:blip r:embed="rId4">
            <a:alphaModFix/>
          </a:blip>
          <a:stretch>
            <a:fillRect/>
          </a:stretch>
        </p:blipFill>
        <p:spPr>
          <a:xfrm>
            <a:off x="5472850" y="1826800"/>
            <a:ext cx="6658451" cy="4114350"/>
          </a:xfrm>
          <a:prstGeom prst="rect">
            <a:avLst/>
          </a:prstGeom>
          <a:noFill/>
          <a:ln>
            <a:noFill/>
          </a:ln>
        </p:spPr>
      </p:pic>
      <p:sp>
        <p:nvSpPr>
          <p:cNvPr id="242" name="Google Shape;242;p27"/>
          <p:cNvSpPr txBox="1"/>
          <p:nvPr/>
        </p:nvSpPr>
        <p:spPr>
          <a:xfrm>
            <a:off x="10470350" y="5840300"/>
            <a:ext cx="1494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Nunito SemiBold"/>
                <a:ea typeface="Nunito SemiBold"/>
                <a:cs typeface="Nunito SemiBold"/>
                <a:sym typeface="Nunito SemiBold"/>
              </a:rPr>
              <a:t>ES = Ethanol sensor</a:t>
            </a:r>
            <a:br>
              <a:rPr lang="en-US" sz="900">
                <a:latin typeface="Nunito SemiBold"/>
                <a:ea typeface="Nunito SemiBold"/>
                <a:cs typeface="Nunito SemiBold"/>
                <a:sym typeface="Nunito SemiBold"/>
              </a:rPr>
            </a:br>
            <a:r>
              <a:rPr lang="en-US" sz="900">
                <a:latin typeface="Nunito SemiBold"/>
                <a:ea typeface="Nunito SemiBold"/>
                <a:cs typeface="Nunito SemiBold"/>
                <a:sym typeface="Nunito SemiBold"/>
              </a:rPr>
              <a:t>BL = Below Left PCB</a:t>
            </a:r>
            <a:endParaRPr sz="900">
              <a:latin typeface="Nunito SemiBold"/>
              <a:ea typeface="Nunito SemiBold"/>
              <a:cs typeface="Nunito SemiBold"/>
              <a:sym typeface="Nunit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